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3" r:id="rId3"/>
    <p:sldId id="274" r:id="rId4"/>
    <p:sldId id="291" r:id="rId5"/>
    <p:sldId id="292" r:id="rId6"/>
    <p:sldId id="275" r:id="rId7"/>
    <p:sldId id="269" r:id="rId8"/>
    <p:sldId id="289" r:id="rId9"/>
    <p:sldId id="301" r:id="rId10"/>
    <p:sldId id="290" r:id="rId11"/>
    <p:sldId id="295" r:id="rId12"/>
    <p:sldId id="283" r:id="rId13"/>
    <p:sldId id="296" r:id="rId14"/>
    <p:sldId id="284" r:id="rId15"/>
    <p:sldId id="297" r:id="rId16"/>
    <p:sldId id="298" r:id="rId17"/>
    <p:sldId id="299" r:id="rId18"/>
    <p:sldId id="300" r:id="rId19"/>
    <p:sldId id="302" r:id="rId20"/>
    <p:sldId id="259" r:id="rId21"/>
  </p:sldIdLst>
  <p:sldSz cx="9144000" cy="6858000" type="screen4x3"/>
  <p:notesSz cx="9926638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8" autoAdjust="0"/>
    <p:restoredTop sz="81497"/>
  </p:normalViewPr>
  <p:slideViewPr>
    <p:cSldViewPr snapToGrid="0">
      <p:cViewPr varScale="1">
        <p:scale>
          <a:sx n="103" d="100"/>
          <a:sy n="103" d="100"/>
        </p:scale>
        <p:origin x="1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FB023-54AB-4AE9-833A-DE3B621D2593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86E75-4BDA-4F1F-92E8-A9CD34DAC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41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51AB0-AB0E-49D7-98A9-721638392EC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13189-0A53-49F3-BA63-3E1AC6937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09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says</a:t>
            </a:r>
            <a:r>
              <a:rPr lang="zh-CN" altLang="en-US" dirty="0"/>
              <a:t> </a:t>
            </a:r>
            <a:r>
              <a:rPr lang="en-US" altLang="zh-CN" dirty="0"/>
              <a:t>there is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non-coding</a:t>
            </a:r>
            <a:r>
              <a:rPr lang="zh-CN" altLang="en-US" dirty="0"/>
              <a:t> </a:t>
            </a:r>
            <a:r>
              <a:rPr lang="en-US" altLang="zh-CN" dirty="0"/>
              <a:t>RNA‘s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that has</a:t>
            </a:r>
            <a:r>
              <a:rPr lang="zh-CN" altLang="en-US" dirty="0"/>
              <a:t> </a:t>
            </a:r>
            <a:r>
              <a:rPr lang="en-US" altLang="zh-CN" dirty="0"/>
              <a:t>shed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EOC,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analyzing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serum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incredible</a:t>
            </a:r>
            <a:r>
              <a:rPr lang="zh-CN" altLang="en-US" dirty="0"/>
              <a:t> </a:t>
            </a:r>
            <a:r>
              <a:rPr lang="en-US" altLang="zh-CN" dirty="0"/>
              <a:t>performance: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95%</a:t>
            </a:r>
            <a:r>
              <a:rPr lang="zh-CN" altLang="en-US" dirty="0"/>
              <a:t> </a:t>
            </a:r>
            <a:r>
              <a:rPr lang="en-US" altLang="zh-CN" dirty="0"/>
              <a:t>CI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.81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.99.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CA125,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outperformed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aspect.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amazing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specificity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circulating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 potential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non-invasive</a:t>
            </a:r>
            <a:r>
              <a:rPr lang="zh-CN" altLang="en-US" dirty="0"/>
              <a:t> </a:t>
            </a:r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73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one,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focusing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qPCR.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120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qPCR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 original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normalizers.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plus</a:t>
            </a:r>
            <a:r>
              <a:rPr lang="zh-CN" altLang="en-US" dirty="0"/>
              <a:t> </a:t>
            </a:r>
            <a:r>
              <a:rPr lang="en-US" altLang="zh-CN" dirty="0"/>
              <a:t>205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454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325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qPCR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51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Poland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good-looking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expected.</a:t>
            </a:r>
            <a:r>
              <a:rPr lang="zh-CN" altLang="en-US" dirty="0"/>
              <a:t> </a:t>
            </a:r>
            <a:r>
              <a:rPr lang="en-US" altLang="zh-CN" dirty="0"/>
              <a:t>Furthermore,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cancers,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turned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EOC,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reasonable.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33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17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including: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pre/post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tumor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removed.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decreased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examine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coming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tumor,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patients’</a:t>
            </a:r>
            <a:r>
              <a:rPr lang="zh-CN" altLang="en-US" dirty="0"/>
              <a:t> </a:t>
            </a:r>
            <a:r>
              <a:rPr lang="en-US" altLang="zh-CN" dirty="0"/>
              <a:t>serum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saved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 earlier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are present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lesions,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EOC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 early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867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curves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curves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 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CA-125,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3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930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386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2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introduction,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EOC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death,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gynecologic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women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countries,</a:t>
            </a:r>
            <a:r>
              <a:rPr lang="zh-CN" altLang="en-US" dirty="0"/>
              <a:t> </a:t>
            </a:r>
            <a:r>
              <a:rPr lang="en-US" altLang="zh-CN" dirty="0"/>
              <a:t>and,</a:t>
            </a:r>
            <a:r>
              <a:rPr lang="zh-CN" altLang="en-US" dirty="0"/>
              <a:t> </a:t>
            </a:r>
            <a:r>
              <a:rPr lang="en-US" altLang="zh-CN" dirty="0"/>
              <a:t>the currently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CA125,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capabilities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ways,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area.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research,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microRNAs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EOC.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non-coding</a:t>
            </a:r>
            <a:r>
              <a:rPr lang="zh-CN" altLang="en-US" dirty="0"/>
              <a:t> </a:t>
            </a:r>
            <a:r>
              <a:rPr lang="en-US" altLang="zh-CN" dirty="0"/>
              <a:t>RNAs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regulate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expression,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measures,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amplifies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transcripts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blood;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measure,</a:t>
            </a:r>
            <a:r>
              <a:rPr lang="zh-CN" altLang="en-US" dirty="0"/>
              <a:t> </a:t>
            </a:r>
            <a:r>
              <a:rPr lang="en-US" altLang="zh-CN" dirty="0"/>
              <a:t>easing</a:t>
            </a:r>
            <a:r>
              <a:rPr lang="zh-CN" altLang="en-US" dirty="0"/>
              <a:t> </a:t>
            </a:r>
            <a:r>
              <a:rPr lang="en-US" altLang="zh-CN" dirty="0"/>
              <a:t>incorporation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multiplexed</a:t>
            </a:r>
            <a:r>
              <a:rPr lang="zh-CN" altLang="en-US" dirty="0"/>
              <a:t> </a:t>
            </a:r>
            <a:r>
              <a:rPr lang="en-US" altLang="zh-CN" dirty="0"/>
              <a:t>panels;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biology,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unknown.</a:t>
            </a:r>
          </a:p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now: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serum-based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86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57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 broken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parts,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we‘ll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 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pre-treatment</a:t>
            </a:r>
            <a:r>
              <a:rPr lang="zh-CN" altLang="en-US" dirty="0"/>
              <a:t> </a:t>
            </a:r>
            <a:r>
              <a:rPr lang="en-US" altLang="zh-CN" dirty="0"/>
              <a:t>women,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ERASMOS,</a:t>
            </a:r>
            <a:r>
              <a:rPr lang="zh-CN" altLang="en-US" dirty="0"/>
              <a:t> </a:t>
            </a:r>
            <a:r>
              <a:rPr lang="en-US" altLang="zh-CN" dirty="0"/>
              <a:t>PMP,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NECC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characteristics.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research,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sequences,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abstract,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discriminates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cancers.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began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classified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AUC,</a:t>
            </a:r>
            <a:r>
              <a:rPr lang="zh-CN" altLang="en-US" dirty="0"/>
              <a:t> </a:t>
            </a:r>
            <a:r>
              <a:rPr lang="en-US" altLang="zh-CN" dirty="0"/>
              <a:t>sensitivity,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specificity.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45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apparently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described:</a:t>
            </a:r>
            <a:r>
              <a:rPr lang="zh-CN" altLang="en-US" dirty="0"/>
              <a:t> </a:t>
            </a:r>
            <a:r>
              <a:rPr lang="en-US" altLang="zh-CN" dirty="0"/>
              <a:t>a)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sequencing,</a:t>
            </a:r>
            <a:r>
              <a:rPr lang="zh-CN" altLang="en-US" dirty="0"/>
              <a:t> </a:t>
            </a:r>
            <a:r>
              <a:rPr lang="en-US" altLang="zh-CN" dirty="0"/>
              <a:t>filtering,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adjustment,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separation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sets.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diagram.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180</a:t>
            </a:r>
            <a:r>
              <a:rPr lang="zh-CN" altLang="en-US" dirty="0"/>
              <a:t> </a:t>
            </a:r>
            <a:r>
              <a:rPr lang="en-US" altLang="zh-CN" dirty="0"/>
              <a:t>patient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studies,</a:t>
            </a:r>
            <a:r>
              <a:rPr lang="zh-CN" altLang="en-US" dirty="0"/>
              <a:t> </a:t>
            </a:r>
            <a:r>
              <a:rPr lang="en-US" altLang="zh-CN" dirty="0"/>
              <a:t>profiling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excluded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sample,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filtering,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cohorts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tpm</a:t>
            </a:r>
            <a:r>
              <a:rPr lang="en-US" altLang="zh-CN" dirty="0"/>
              <a:t>&gt;10,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192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eligible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 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was removed,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parted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 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3:1</a:t>
            </a:r>
            <a:r>
              <a:rPr lang="zh-CN" altLang="en-US" dirty="0"/>
              <a:t> </a:t>
            </a:r>
            <a:r>
              <a:rPr lang="en-US" altLang="zh-CN" dirty="0"/>
              <a:t>ratio,</a:t>
            </a:r>
            <a:r>
              <a:rPr lang="zh-CN" altLang="en-US" dirty="0"/>
              <a:t> </a:t>
            </a:r>
            <a:r>
              <a:rPr lang="en-US" altLang="zh-CN" dirty="0"/>
              <a:t>ending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</a:p>
          <a:p>
            <a:r>
              <a:rPr lang="en-US" altLang="zh-CN" dirty="0"/>
              <a:t>b)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diagram.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earlier,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finds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amazing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review,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turned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worked</a:t>
            </a:r>
            <a:r>
              <a:rPr lang="zh-CN" altLang="en-US" dirty="0"/>
              <a:t> </a:t>
            </a:r>
            <a:r>
              <a:rPr lang="en-US" altLang="zh-CN" dirty="0"/>
              <a:t>worse.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57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top-left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slide,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categorized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</a:p>
          <a:p>
            <a:endParaRPr lang="en-US" dirty="0"/>
          </a:p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slides,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sensitivity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specificity.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meets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standard,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outperformed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aspect.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0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91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2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6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6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86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27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5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56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4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6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4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54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46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17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0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biostat.umed.pl/ovari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nalab.e-ce.uth.gr/html/mirpathv3/index.php?r=mirpath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153876"/>
            <a:ext cx="5002923" cy="1771316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Diagnostic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Potential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Serum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miRNA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Neural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Network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Detection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Ovarian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Cancer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7663" y="3497993"/>
            <a:ext cx="5292907" cy="497059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Final</a:t>
            </a:r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Presentation / Group1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2F5A79-889E-0116-B1E6-13BB46F75140}"/>
              </a:ext>
            </a:extLst>
          </p:cNvPr>
          <p:cNvSpPr txBox="1"/>
          <p:nvPr/>
        </p:nvSpPr>
        <p:spPr>
          <a:xfrm>
            <a:off x="924704" y="4090742"/>
            <a:ext cx="3579250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111753501 Tao-</a:t>
            </a:r>
            <a:r>
              <a:rPr lang="en-US" altLang="zh-TW" sz="20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hsiang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Chang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111953216 Shi-</a:t>
            </a:r>
            <a:r>
              <a:rPr lang="en-US" altLang="zh-CN" sz="20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rui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Liang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111753213 Yun-hung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Chiang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2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4F0E-47D9-101D-3EEB-07C3F36802FB}"/>
              </a:ext>
            </a:extLst>
          </p:cNvPr>
          <p:cNvSpPr>
            <a:spLocks noGrp="1"/>
          </p:cNvSpPr>
          <p:nvPr/>
        </p:nvSpPr>
        <p:spPr>
          <a:xfrm>
            <a:off x="244548" y="86006"/>
            <a:ext cx="8654903" cy="6203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 train models: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1: Get Dataset 1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2: Use the given code in the supplemental file and paper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 were not able to plot Figure 3-4: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Connection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AWS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us-east-1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campus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way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slow.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required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build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endParaRPr 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1623-8D42-214B-8CBD-424306F5A9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641" y="1652411"/>
            <a:ext cx="5495862" cy="337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087D-1978-0EC3-7B3F-5E0717047E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8503" y="2032331"/>
            <a:ext cx="3429000" cy="27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10/18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AD26B-2940-EBBB-07DB-065A8AA30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964" y="355428"/>
            <a:ext cx="5041900" cy="387350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8"/>
            <a:ext cx="8654903" cy="1722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still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model…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information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plot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3677D86-D780-1394-B7B4-4E5399983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97" y="1320636"/>
            <a:ext cx="4595208" cy="34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Methods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Results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(2)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F5FEA-EC32-D217-D114-039BF09081F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C6D83-0ABE-8B61-15FA-A8DD97554D1A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Next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generation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sequencing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Measuring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network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Previous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120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Internally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validated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network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(+9)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normalizers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205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=&gt;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325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r>
              <a:rPr lang="zh-CN" altLang="en-US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external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647FA-6896-3BA7-14C8-CDED45FA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03" y="4943646"/>
            <a:ext cx="2582917" cy="19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0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12/18</a:t>
            </a:r>
            <a:endParaRPr lang="en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8"/>
            <a:ext cx="8654903" cy="203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reproduce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reason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information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“external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model”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Another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our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C3E0F-50E7-949C-8E58-A29DE74DE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050" y="119151"/>
            <a:ext cx="5250229" cy="42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What’s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More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Measuring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pre/post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decreased,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significant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changes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some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Examine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if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disease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Suggesting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present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even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early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lesions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Constructed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calculator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demonstrate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http://biostat.umed.pl/ovaries</a:t>
            </a:r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21649-233D-9194-0681-5847FF2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246" y="4687614"/>
            <a:ext cx="4218181" cy="16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14/18</a:t>
            </a:r>
            <a:endParaRPr lang="en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7"/>
            <a:ext cx="8654903" cy="203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used…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Pairwise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Wilcoxon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Graph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code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580E6-1991-EFAA-4675-E9C85CA418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33" y="277850"/>
            <a:ext cx="3855959" cy="315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F8B09-7A75-45EB-7AC2-562B26E5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4" t="7655" r="23977" b="7712"/>
          <a:stretch/>
        </p:blipFill>
        <p:spPr>
          <a:xfrm flipH="1">
            <a:off x="4145534" y="10539"/>
            <a:ext cx="2161933" cy="249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9C8B5-9F8F-0E2B-7FEF-9C4C25BFEB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78" t="6811" r="24506" b="7976"/>
          <a:stretch/>
        </p:blipFill>
        <p:spPr>
          <a:xfrm flipH="1">
            <a:off x="6354909" y="2377025"/>
            <a:ext cx="2112504" cy="249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25F6B-A9F2-4F39-9921-C096978EA0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85" t="7904" r="23856" b="6803"/>
          <a:stretch/>
        </p:blipFill>
        <p:spPr>
          <a:xfrm flipH="1">
            <a:off x="4145533" y="2389379"/>
            <a:ext cx="2111887" cy="248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EC43-B5FA-8E6E-D5F2-C1571882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078" t="7782" r="23810" b="8043"/>
          <a:stretch/>
        </p:blipFill>
        <p:spPr>
          <a:xfrm flipH="1">
            <a:off x="6305480" y="-11313"/>
            <a:ext cx="2209992" cy="25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15/18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91A20-071E-3E15-16CB-EAC57A3FA0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826" y="1112811"/>
            <a:ext cx="8354347" cy="46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FB250-E51C-EAF4-8328-FE0EA493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95" y="426546"/>
            <a:ext cx="4510216" cy="290562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F9FF59-389E-5FC5-C9FF-CDDFA052B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12010" r="20434" b="9061"/>
          <a:stretch/>
        </p:blipFill>
        <p:spPr>
          <a:xfrm>
            <a:off x="4525023" y="731517"/>
            <a:ext cx="2351732" cy="229424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ABF3A28-3C61-C303-87D4-C74B336E034D}"/>
              </a:ext>
            </a:extLst>
          </p:cNvPr>
          <p:cNvSpPr>
            <a:spLocks noGrp="1"/>
          </p:cNvSpPr>
          <p:nvPr/>
        </p:nvSpPr>
        <p:spPr>
          <a:xfrm>
            <a:off x="0" y="3832238"/>
            <a:ext cx="8654903" cy="2656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9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Miner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(PCA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function)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way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make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representations,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label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found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9AC3D-E912-81F6-4AE7-EC47D487C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676" y="3832238"/>
            <a:ext cx="1582255" cy="2403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B5815-BDCF-7472-C0F6-D54D51CA7C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82" t="10879" r="21928" b="9414"/>
          <a:stretch/>
        </p:blipFill>
        <p:spPr>
          <a:xfrm>
            <a:off x="6718567" y="731517"/>
            <a:ext cx="2252438" cy="22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17/18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B398-5E83-F31A-539A-CDBB1FDDCB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32" y="177054"/>
            <a:ext cx="5962136" cy="27710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094E3A-371A-1E61-6594-A63E21F0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70" y="3043894"/>
            <a:ext cx="5241325" cy="21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6AABE4C-D793-5EB6-524F-6D6EE66AFA04}"/>
              </a:ext>
            </a:extLst>
          </p:cNvPr>
          <p:cNvSpPr>
            <a:spLocks noGrp="1"/>
          </p:cNvSpPr>
          <p:nvPr/>
        </p:nvSpPr>
        <p:spPr>
          <a:xfrm>
            <a:off x="0" y="3832238"/>
            <a:ext cx="8654903" cy="2656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what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used…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mirPath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v.3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b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6"/>
              </a:rPr>
              <a:t>https://dianalab.e-ce.uth.gr/html/mirpathv3/index.php?r=mirpath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Input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database)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heatmap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B5CED-74D7-1D34-DECA-81FE3E3DE5B8}"/>
              </a:ext>
            </a:extLst>
          </p:cNvPr>
          <p:cNvSpPr/>
          <p:nvPr/>
        </p:nvSpPr>
        <p:spPr>
          <a:xfrm>
            <a:off x="5263978" y="2125362"/>
            <a:ext cx="642552" cy="111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D2301-A741-1AA0-1330-C87AF6DB38FD}"/>
              </a:ext>
            </a:extLst>
          </p:cNvPr>
          <p:cNvSpPr txBox="1"/>
          <p:nvPr/>
        </p:nvSpPr>
        <p:spPr>
          <a:xfrm>
            <a:off x="6067168" y="1913407"/>
            <a:ext cx="206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hsa-miR-203a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Now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-3p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-5p</a:t>
            </a:r>
            <a:endParaRPr lang="en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5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Quick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Review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18/18</a:t>
            </a:r>
            <a:endParaRPr lang="en-TW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3192102-0AAE-FF9F-0324-854D2B2B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72236"/>
              </p:ext>
            </p:extLst>
          </p:nvPr>
        </p:nvGraphicFramePr>
        <p:xfrm>
          <a:off x="150831" y="2206985"/>
          <a:ext cx="8820174" cy="40799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08">
                  <a:extLst>
                    <a:ext uri="{9D8B030D-6E8A-4147-A177-3AD203B41FA5}">
                      <a16:colId xmlns:a16="http://schemas.microsoft.com/office/drawing/2014/main" val="1217055946"/>
                    </a:ext>
                  </a:extLst>
                </a:gridCol>
                <a:gridCol w="1287268">
                  <a:extLst>
                    <a:ext uri="{9D8B030D-6E8A-4147-A177-3AD203B41FA5}">
                      <a16:colId xmlns:a16="http://schemas.microsoft.com/office/drawing/2014/main" val="4224735445"/>
                    </a:ext>
                  </a:extLst>
                </a:gridCol>
                <a:gridCol w="6106298">
                  <a:extLst>
                    <a:ext uri="{9D8B030D-6E8A-4147-A177-3AD203B41FA5}">
                      <a16:colId xmlns:a16="http://schemas.microsoft.com/office/drawing/2014/main" val="1251732756"/>
                    </a:ext>
                  </a:extLst>
                </a:gridCol>
              </a:tblGrid>
              <a:tr h="371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Achieve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Figure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Reason/Resource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chart,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given,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4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TW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built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connection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slow</a:t>
                      </a:r>
                      <a:endParaRPr lang="en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32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TW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3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Used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Supplemental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(File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external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information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3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?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Sup.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pairwise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Wilcoxon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4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Photos…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4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Sup.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1&amp;2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3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mirPath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toole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database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45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26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pPr algn="just"/>
            <a:r>
              <a:rPr lang="en-US" altLang="zh-TW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Abstract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AE84B3C-32E3-6BD0-96D6-0508A3541A42}"/>
              </a:ext>
            </a:extLst>
          </p:cNvPr>
          <p:cNvSpPr>
            <a:spLocks noGrp="1"/>
          </p:cNvSpPr>
          <p:nvPr/>
        </p:nvSpPr>
        <p:spPr>
          <a:xfrm>
            <a:off x="-1772" y="2516741"/>
            <a:ext cx="8878187" cy="415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Non-coding RNA’s in epithelial ovarian cancer(EOC)</a:t>
            </a:r>
          </a:p>
          <a:p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Small RNA seq from 179 human serum samples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Produced a miRNA algorithm w/ neural network analysis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 0.9; 95% CI: .81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.99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outperform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CA125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100%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specificity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Suggests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circulating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potential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develop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non-invasive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diagnostic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6B4DA-2263-1B19-C5C1-B9123E2AA1DD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3526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915" y="605307"/>
            <a:ext cx="7559897" cy="1085382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Q&amp;A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7732" y="1825626"/>
            <a:ext cx="7959143" cy="4691085"/>
          </a:xfrm>
        </p:spPr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874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pPr algn="just"/>
            <a:r>
              <a:rPr lang="en-US" altLang="zh-TW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Introduction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28CC7E45-D6B3-E425-D00A-30DD43998F77}"/>
              </a:ext>
            </a:extLst>
          </p:cNvPr>
          <p:cNvSpPr>
            <a:spLocks noGrp="1"/>
          </p:cNvSpPr>
          <p:nvPr/>
        </p:nvSpPr>
        <p:spPr>
          <a:xfrm>
            <a:off x="189614" y="2250927"/>
            <a:ext cx="8761228" cy="4245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EOC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leading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death</a:t>
            </a:r>
          </a:p>
          <a:p>
            <a:pPr lvl="1"/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gynecologic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among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women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developed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countries</a:t>
            </a:r>
            <a:endParaRPr lang="en-US" altLang="zh-TW" sz="2300" spc="-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Current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CA125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limited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capabilities</a:t>
            </a:r>
            <a:endParaRPr lang="en-US" alt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(microRNAs)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showed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great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potential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Short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non-coding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regulate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expression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amplifies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detection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lvl="2"/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measure,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easing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incorporation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multiplexed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panels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biology,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CA125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</a:p>
          <a:p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serum-based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5EBFC-043A-A1C2-2F48-8CE6A03A9987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2840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Sequencing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Full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180-1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NCBI&gt;GEO&gt;GSE94533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SRA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Run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deliver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AWS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Cloud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48.88Gb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Bytes,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130.20G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Bases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Average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Metadata,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family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data(contact),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cohort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summary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454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NCBI&gt;GEO&gt;GSE31568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886Kb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txt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series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matrix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Raw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(41Kb)</a:t>
            </a:r>
          </a:p>
        </p:txBody>
      </p:sp>
    </p:spTree>
    <p:extLst>
      <p:ext uri="{BB962C8B-B14F-4D97-AF65-F5344CB8AC3E}">
        <p14:creationId xmlns:p14="http://schemas.microsoft.com/office/powerpoint/2010/main" val="51457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Supplementary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Files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source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code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*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Supplementary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*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that describes properties and/or provide params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Details not in the paper (such as CA125 comparison)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Supplementary datasets</a:t>
            </a:r>
          </a:p>
        </p:txBody>
      </p:sp>
    </p:spTree>
    <p:extLst>
      <p:ext uri="{BB962C8B-B14F-4D97-AF65-F5344CB8AC3E}">
        <p14:creationId xmlns:p14="http://schemas.microsoft.com/office/powerpoint/2010/main" val="368132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Methods</a:t>
            </a:r>
            <a:r>
              <a:rPr lang="zh-CN" altLang="en-US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Results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C9806-175A-9DFE-933D-38F8BB7124B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Pre-treatment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subjects: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179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women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ERASMOS,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PMP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NECC’s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studies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1)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&amp;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machine-learning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miRNA-seq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Algorithm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discriminating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others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Began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strategies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Significance-based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t-test)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Correlation-based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feature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subset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Expression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fold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change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compared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AUC/sensitivity/specificity</a:t>
            </a:r>
            <a:endParaRPr 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63C01-94E2-3E5A-D646-7F76852A3790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4352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A0F31-07FA-763A-9A7B-1525AE1F77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635537"/>
            <a:ext cx="7772400" cy="55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2F387-D5D0-CA8A-00D5-FBD890FA0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0"/>
          <a:stretch/>
        </p:blipFill>
        <p:spPr>
          <a:xfrm>
            <a:off x="90465" y="92031"/>
            <a:ext cx="6582478" cy="2746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44D73-21A4-9CD3-1AF6-35CD6B94F6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784" y="2838997"/>
            <a:ext cx="6582479" cy="331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6D673-BB81-115B-2705-784700976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99" y="4225679"/>
            <a:ext cx="5344297" cy="28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8/18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4D73-21A4-9CD3-1AF6-35CD6B94F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722"/>
          <a:stretch/>
        </p:blipFill>
        <p:spPr>
          <a:xfrm>
            <a:off x="5021391" y="333301"/>
            <a:ext cx="3891458" cy="182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6D673-BB81-115B-2705-7847009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51" y="333301"/>
            <a:ext cx="4674481" cy="249961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713414-5243-2A47-6CC0-F4E015FB5A61}"/>
              </a:ext>
            </a:extLst>
          </p:cNvPr>
          <p:cNvSpPr>
            <a:spLocks noGrp="1"/>
          </p:cNvSpPr>
          <p:nvPr/>
        </p:nvSpPr>
        <p:spPr>
          <a:xfrm>
            <a:off x="120981" y="3191093"/>
            <a:ext cx="8654903" cy="3333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1: Get Dataset 1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2: Use the given code in the supplemental file and paper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AUC/specificity/sensitivity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compare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 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training/test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selected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BD35D-701C-BA48-74DF-40ADB9E2BD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9024" y="2186218"/>
            <a:ext cx="3884740" cy="19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2003</Words>
  <Application>Microsoft Macintosh PowerPoint</Application>
  <PresentationFormat>On-screen Show (4:3)</PresentationFormat>
  <Paragraphs>201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微軟正黑體</vt:lpstr>
      <vt:lpstr>Arial</vt:lpstr>
      <vt:lpstr>Calibri</vt:lpstr>
      <vt:lpstr>Calibri Light</vt:lpstr>
      <vt:lpstr>Helvetica Neue</vt:lpstr>
      <vt:lpstr>Office 佈景主題</vt:lpstr>
      <vt:lpstr>Diagnostic Potential for a Serum miRNA Neural Network for Detection of Ovarian Cancer</vt:lpstr>
      <vt:lpstr>Abstract</vt:lpstr>
      <vt:lpstr>Introduction</vt:lpstr>
      <vt:lpstr>Sequencing Data</vt:lpstr>
      <vt:lpstr>Supplementary Files</vt:lpstr>
      <vt:lpstr>Methods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&amp; Results (2)</vt:lpstr>
      <vt:lpstr>PowerPoint Presentation</vt:lpstr>
      <vt:lpstr>What’s More</vt:lpstr>
      <vt:lpstr>PowerPoint Presentation</vt:lpstr>
      <vt:lpstr>PowerPoint Presentation</vt:lpstr>
      <vt:lpstr>PowerPoint Presentation</vt:lpstr>
      <vt:lpstr>PowerPoint Presentation</vt:lpstr>
      <vt:lpstr>Quick Review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Tao-hsiang Chang</cp:lastModifiedBy>
  <cp:revision>81</cp:revision>
  <cp:lastPrinted>2020-06-18T08:03:22Z</cp:lastPrinted>
  <dcterms:created xsi:type="dcterms:W3CDTF">2020-06-09T07:34:44Z</dcterms:created>
  <dcterms:modified xsi:type="dcterms:W3CDTF">2023-01-12T00:55:48Z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2554057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